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257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58" r:id="rId11"/>
    <p:sldId id="269" r:id="rId12"/>
    <p:sldId id="270" r:id="rId13"/>
    <p:sldId id="25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9" r:id="rId42"/>
    <p:sldId id="310" r:id="rId43"/>
    <p:sldId id="311" r:id="rId44"/>
    <p:sldId id="312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0" r:id="rId53"/>
    <p:sldId id="321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  <p:sldId id="308" r:id="rId6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78" y="-8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0.png>
</file>

<file path=ppt/media/image13.png>
</file>

<file path=ppt/media/image14.png>
</file>

<file path=ppt/media/image15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0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716FA-DF32-4FC7-983F-7043175D4E8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97FE93-E221-4205-A6F3-8F03AB22BB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167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B248C-FA30-3843-A17E-8E5AF379EF2F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210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D6D76-B8B7-473D-9C1C-5DFFA81958C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738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>
                <a:effectLst/>
              </a:rPr>
              <a:t>dendrogram</a:t>
            </a:r>
            <a:endParaRPr lang="en-US" altLang="zh-CN" dirty="0" smtClean="0">
              <a:effectLst/>
            </a:endParaRPr>
          </a:p>
          <a:p>
            <a:r>
              <a:rPr lang="zh-CN" altLang="en-US" dirty="0" smtClean="0">
                <a:effectLst/>
              </a:rPr>
              <a:t>英 </a:t>
            </a:r>
            <a:r>
              <a:rPr lang="en-US" altLang="zh-CN" dirty="0" smtClean="0">
                <a:effectLst/>
              </a:rPr>
              <a:t>['</a:t>
            </a:r>
            <a:r>
              <a:rPr lang="en-US" altLang="zh-CN" dirty="0" err="1" smtClean="0">
                <a:effectLst/>
              </a:rPr>
              <a:t>dendrəgræm</a:t>
            </a:r>
            <a:r>
              <a:rPr lang="en-US" altLang="zh-CN" dirty="0" smtClean="0">
                <a:effectLst/>
              </a:rPr>
              <a:t>] </a:t>
            </a:r>
            <a:r>
              <a:rPr lang="zh-CN" altLang="en-US" dirty="0" smtClean="0">
                <a:effectLst/>
              </a:rPr>
              <a:t>美 </a:t>
            </a:r>
            <a:r>
              <a:rPr lang="en-US" altLang="zh-CN" dirty="0" smtClean="0">
                <a:effectLst/>
              </a:rPr>
              <a:t>['</a:t>
            </a:r>
            <a:r>
              <a:rPr lang="en-US" altLang="zh-CN" dirty="0" err="1" smtClean="0">
                <a:effectLst/>
              </a:rPr>
              <a:t>dendrəgræm</a:t>
            </a:r>
            <a:r>
              <a:rPr lang="en-US" altLang="zh-CN" dirty="0" smtClean="0">
                <a:effectLst/>
              </a:rPr>
              <a:t>] </a:t>
            </a:r>
          </a:p>
          <a:p>
            <a:r>
              <a:rPr lang="en-US" altLang="zh-CN" dirty="0" smtClean="0">
                <a:effectLst/>
              </a:rPr>
              <a:t>n. </a:t>
            </a:r>
            <a:r>
              <a:rPr lang="zh-CN" altLang="en-US" dirty="0" smtClean="0">
                <a:effectLst/>
              </a:rPr>
              <a:t>系统树图（一种表示亲缘关系的树状图解）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D6D76-B8B7-473D-9C1C-5DFFA81958C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191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SIGKDD2014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D6D76-B8B7-473D-9C1C-5DFFA81958C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905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051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102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269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1/2/2019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095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809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445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6779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799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878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75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303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78009-ECDF-40A4-84C7-33330DA7AB17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F9AC9-B36A-4031-B443-188F7023E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3894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10" Type="http://schemas.openxmlformats.org/officeDocument/2006/relationships/image" Target="../media/image10.png"/><Relationship Id="rId4" Type="http://schemas.openxmlformats.org/officeDocument/2006/relationships/image" Target="../media/image4.emf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50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7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9400" y="2644775"/>
            <a:ext cx="8535988" cy="11430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CN" dirty="0"/>
              <a:t>Classification</a:t>
            </a:r>
            <a:endParaRPr lang="en-US" altLang="zh-CN" dirty="0" smtClean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0666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9400" y="2644775"/>
            <a:ext cx="8535988" cy="11430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CN" dirty="0"/>
              <a:t>Clustering</a:t>
            </a:r>
            <a:endParaRPr lang="en-US" altLang="zh-CN" dirty="0" smtClean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3303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60648"/>
            <a:ext cx="8424936" cy="5681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377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390525"/>
            <a:ext cx="8572500" cy="607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109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9400" y="2644775"/>
            <a:ext cx="8535988" cy="11430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en-US"/>
              <a:t>Hierarchical Clustering</a:t>
            </a:r>
            <a:endParaRPr lang="en-US" altLang="zh-CN" dirty="0" smtClean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3303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8" y="381000"/>
            <a:ext cx="8924925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291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08" y="260648"/>
            <a:ext cx="7956376" cy="5859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476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8" y="260648"/>
            <a:ext cx="8087245" cy="5504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23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8640"/>
            <a:ext cx="7900367" cy="5421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355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98" y="116670"/>
            <a:ext cx="7897921" cy="554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2813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50" y="0"/>
            <a:ext cx="8211070" cy="585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8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6093296"/>
            <a:ext cx="26289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180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 Rule</a:t>
            </a:r>
            <a:endParaRPr 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559450" y="4257076"/>
            <a:ext cx="8386745" cy="1735416"/>
            <a:chOff x="202910" y="1678851"/>
            <a:chExt cx="8386745" cy="1735416"/>
          </a:xfrm>
        </p:grpSpPr>
        <p:pic>
          <p:nvPicPr>
            <p:cNvPr id="4" name="Picture 3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4852" y="2588358"/>
              <a:ext cx="3486104" cy="825909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5654172" y="1678851"/>
              <a:ext cx="29354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8657"/>
                  </a:solidFill>
                </a:rPr>
                <a:t>Prior</a:t>
              </a:r>
              <a:br>
                <a:rPr lang="en-US" altLang="zh-CN" dirty="0">
                  <a:solidFill>
                    <a:srgbClr val="008657"/>
                  </a:solidFill>
                </a:rPr>
              </a:br>
              <a:r>
                <a:rPr lang="en-US" altLang="zh-CN" dirty="0">
                  <a:solidFill>
                    <a:srgbClr val="008657"/>
                  </a:solidFill>
                </a:rPr>
                <a:t>P</a:t>
              </a:r>
              <a:r>
                <a:rPr lang="en-US" dirty="0">
                  <a:solidFill>
                    <a:srgbClr val="008657"/>
                  </a:solidFill>
                </a:rPr>
                <a:t>robability of hypothesis h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2910" y="2219026"/>
              <a:ext cx="24786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8657"/>
                  </a:solidFill>
                </a:rPr>
                <a:t>P</a:t>
              </a:r>
              <a:r>
                <a:rPr lang="en-US" dirty="0">
                  <a:solidFill>
                    <a:srgbClr val="008657"/>
                  </a:solidFill>
                </a:rPr>
                <a:t>osterior</a:t>
              </a:r>
              <a:br>
                <a:rPr lang="en-US" dirty="0">
                  <a:solidFill>
                    <a:srgbClr val="008657"/>
                  </a:solidFill>
                </a:rPr>
              </a:br>
              <a:r>
                <a:rPr lang="en-US" dirty="0">
                  <a:solidFill>
                    <a:srgbClr val="008657"/>
                  </a:solidFill>
                </a:rPr>
                <a:t>Probability of h given D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175473" y="1707618"/>
              <a:ext cx="24786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008657"/>
                  </a:solidFill>
                </a:rPr>
                <a:t>Likelihood</a:t>
              </a:r>
              <a:endParaRPr lang="en-US" dirty="0">
                <a:solidFill>
                  <a:srgbClr val="008657"/>
                </a:solidFill>
              </a:endParaRPr>
            </a:p>
            <a:p>
              <a:r>
                <a:rPr lang="en-US" dirty="0">
                  <a:solidFill>
                    <a:srgbClr val="008657"/>
                  </a:solidFill>
                </a:rPr>
                <a:t>Probability of D given h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577679" y="1484784"/>
            <a:ext cx="5929153" cy="2472246"/>
            <a:chOff x="2830165" y="3261223"/>
            <a:chExt cx="5929153" cy="2472246"/>
          </a:xfrm>
        </p:grpSpPr>
        <p:sp>
          <p:nvSpPr>
            <p:cNvPr id="10" name="Text Box 47"/>
            <p:cNvSpPr txBox="1">
              <a:spLocks noChangeArrowheads="1"/>
            </p:cNvSpPr>
            <p:nvPr/>
          </p:nvSpPr>
          <p:spPr bwMode="auto">
            <a:xfrm>
              <a:off x="2830165" y="4419019"/>
              <a:ext cx="3902075" cy="1314450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600" b="1">
                  <a:solidFill>
                    <a:prstClr val="black"/>
                  </a:solidFill>
                </a:rPr>
                <a:t>Bayes, Thomas (1763) </a:t>
              </a:r>
              <a:r>
                <a:rPr lang="en-US" sz="1600">
                  <a:solidFill>
                    <a:prstClr val="black"/>
                  </a:solidFill>
                </a:rPr>
                <a:t>An essay towards solving a problem in the doctrine of chances. </a:t>
              </a:r>
              <a:r>
                <a:rPr lang="en-US" sz="1600" i="1">
                  <a:solidFill>
                    <a:prstClr val="black"/>
                  </a:solidFill>
                </a:rPr>
                <a:t>Philosophical Transactions of the Royal Society of London, </a:t>
              </a:r>
              <a:r>
                <a:rPr lang="en-US" sz="1600" b="1">
                  <a:solidFill>
                    <a:prstClr val="black"/>
                  </a:solidFill>
                </a:rPr>
                <a:t>53:370-418</a:t>
              </a:r>
            </a:p>
          </p:txBody>
        </p:sp>
        <p:pic>
          <p:nvPicPr>
            <p:cNvPr id="11" name="Picture 48" descr="thomas-bayes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6747955" y="3261223"/>
              <a:ext cx="2011363" cy="2144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28762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299" y="116632"/>
            <a:ext cx="7990974" cy="5688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6021288"/>
            <a:ext cx="26289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927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3568" y="2348883"/>
            <a:ext cx="7772400" cy="1470025"/>
          </a:xfrm>
        </p:spPr>
        <p:txBody>
          <a:bodyPr/>
          <a:lstStyle/>
          <a:p>
            <a:r>
              <a:rPr lang="en-US" altLang="en-US" dirty="0"/>
              <a:t>Density-based Clustering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886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3" y="0"/>
            <a:ext cx="8221187" cy="6036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218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621" y="0"/>
            <a:ext cx="8105725" cy="588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15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3349"/>
            <a:ext cx="8028384" cy="5781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503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17" y="116632"/>
            <a:ext cx="8343850" cy="5844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0651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DBSCAN Algorithm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9"/>
            <a:ext cx="8229600" cy="4997143"/>
          </a:xfrm>
        </p:spPr>
        <p:txBody>
          <a:bodyPr>
            <a:noAutofit/>
          </a:bodyPr>
          <a:lstStyle/>
          <a:p>
            <a:r>
              <a:rPr lang="en-US" altLang="zh-CN" sz="2400" dirty="0"/>
              <a:t>The DBSCAN algorithm can be abstracted into the following steps</a:t>
            </a:r>
            <a:r>
              <a:rPr lang="en-US" altLang="zh-CN" sz="2400" dirty="0" smtClean="0"/>
              <a:t>:</a:t>
            </a:r>
          </a:p>
          <a:p>
            <a:pPr marL="971122" lvl="1" indent="-514350">
              <a:buFont typeface="+mj-lt"/>
              <a:buAutoNum type="arabicPeriod"/>
            </a:pPr>
            <a:r>
              <a:rPr lang="en-US" altLang="zh-CN" sz="2000" dirty="0"/>
              <a:t>Find the points in the ε (eps) neighborhood of every point, and identify the core points with more than </a:t>
            </a:r>
            <a:r>
              <a:rPr lang="en-US" altLang="zh-CN" sz="2000" dirty="0" err="1"/>
              <a:t>minPts</a:t>
            </a:r>
            <a:r>
              <a:rPr lang="en-US" altLang="zh-CN" sz="2000" dirty="0"/>
              <a:t> neighbors.</a:t>
            </a:r>
          </a:p>
          <a:p>
            <a:pPr marL="971122" lvl="1" indent="-514350">
              <a:buFont typeface="+mj-lt"/>
              <a:buAutoNum type="arabicPeriod"/>
            </a:pPr>
            <a:r>
              <a:rPr lang="en-US" altLang="zh-CN" sz="2000" dirty="0"/>
              <a:t>Find the connected components of core points on the neighbor graph, ignoring all non-core points.</a:t>
            </a:r>
          </a:p>
          <a:p>
            <a:pPr marL="971122" lvl="1" indent="-514350">
              <a:buFont typeface="+mj-lt"/>
              <a:buAutoNum type="arabicPeriod"/>
            </a:pPr>
            <a:r>
              <a:rPr lang="en-US" altLang="zh-CN" sz="2000" dirty="0"/>
              <a:t>Assign each non-core point to a nearby cluster if the cluster is an ε (eps) neighbor, otherwise assign it to noise</a:t>
            </a:r>
            <a:r>
              <a:rPr lang="en-US" altLang="zh-CN" sz="2000" dirty="0" smtClean="0"/>
              <a:t>.</a:t>
            </a:r>
          </a:p>
          <a:p>
            <a:pPr marL="571447" indent="-514350"/>
            <a:r>
              <a:rPr lang="en-US" altLang="zh-CN" sz="2400" dirty="0"/>
              <a:t>A naive implementation of this requires storing the neighborhoods in step 1, thus requiring substantial memory. </a:t>
            </a:r>
            <a:endParaRPr lang="en-US" altLang="zh-CN" sz="2400" dirty="0" smtClean="0"/>
          </a:p>
          <a:p>
            <a:pPr marL="571447" indent="-514350"/>
            <a:r>
              <a:rPr lang="en-US" altLang="zh-CN" sz="2400" dirty="0" smtClean="0"/>
              <a:t>The </a:t>
            </a:r>
            <a:r>
              <a:rPr lang="en-US" altLang="zh-CN" sz="2400" dirty="0"/>
              <a:t>original DBSCAN algorithm does not require this by performing these steps for one point at a time.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8631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576" y="2276872"/>
            <a:ext cx="7772400" cy="1539607"/>
          </a:xfrm>
        </p:spPr>
        <p:txBody>
          <a:bodyPr>
            <a:normAutofit/>
          </a:bodyPr>
          <a:lstStyle/>
          <a:p>
            <a:r>
              <a:rPr lang="en-US" altLang="zh-CN" sz="3600" dirty="0" smtClean="0"/>
              <a:t>Mixture Models and the EM Algorithm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05778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60" y="116632"/>
            <a:ext cx="8604448" cy="344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51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8" y="116632"/>
            <a:ext cx="8884764" cy="3346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0559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291787"/>
            <a:ext cx="8229600" cy="150707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Assume a target function with f: X</a:t>
            </a:r>
            <a:r>
              <a:rPr lang="en-US" sz="2800" dirty="0" smtClean="0">
                <a:sym typeface="Wingdings"/>
              </a:rPr>
              <a:t>V, where each instance x is described by &lt;x</a:t>
            </a:r>
            <a:r>
              <a:rPr lang="en-US" sz="2800" baseline="-25000" dirty="0" smtClean="0">
                <a:sym typeface="Wingdings"/>
              </a:rPr>
              <a:t>1</a:t>
            </a:r>
            <a:r>
              <a:rPr lang="en-US" sz="2800" dirty="0" smtClean="0">
                <a:sym typeface="Wingdings"/>
              </a:rPr>
              <a:t>, x</a:t>
            </a:r>
            <a:r>
              <a:rPr lang="en-US" sz="2800" baseline="-25000" dirty="0" smtClean="0">
                <a:sym typeface="Wingdings"/>
              </a:rPr>
              <a:t>2</a:t>
            </a:r>
            <a:r>
              <a:rPr lang="en-US" sz="2800" dirty="0" smtClean="0">
                <a:sym typeface="Wingdings"/>
              </a:rPr>
              <a:t>, …, </a:t>
            </a:r>
            <a:r>
              <a:rPr lang="en-US" sz="2800" dirty="0" err="1" smtClean="0">
                <a:sym typeface="Wingdings"/>
              </a:rPr>
              <a:t>x</a:t>
            </a:r>
            <a:r>
              <a:rPr lang="en-US" sz="2800" baseline="-25000" dirty="0" err="1" smtClean="0">
                <a:sym typeface="Wingdings"/>
              </a:rPr>
              <a:t>n</a:t>
            </a:r>
            <a:r>
              <a:rPr lang="en-US" sz="2800" dirty="0" smtClean="0">
                <a:sym typeface="Wingdings"/>
              </a:rPr>
              <a:t>&gt;. Most probable value of f(x) is: </a:t>
            </a:r>
            <a:endParaRPr lang="en-US" sz="2800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2921000"/>
            <a:ext cx="8191500" cy="5588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800" y="4775200"/>
            <a:ext cx="6749760" cy="4714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9250" y="5445224"/>
            <a:ext cx="453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</a:rPr>
              <a:t>Using the Naïve Bayes assumption: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304800" y="3778250"/>
            <a:ext cx="8235950" cy="723900"/>
            <a:chOff x="304800" y="3778250"/>
            <a:chExt cx="8235950" cy="723900"/>
          </a:xfrm>
        </p:grpSpPr>
        <p:grpSp>
          <p:nvGrpSpPr>
            <p:cNvPr id="10" name="组合 9"/>
            <p:cNvGrpSpPr/>
            <p:nvPr/>
          </p:nvGrpSpPr>
          <p:grpSpPr>
            <a:xfrm>
              <a:off x="304800" y="3778250"/>
              <a:ext cx="8235950" cy="723900"/>
              <a:chOff x="304800" y="3778250"/>
              <a:chExt cx="8235950" cy="723900"/>
            </a:xfrm>
          </p:grpSpPr>
          <p:pic>
            <p:nvPicPr>
              <p:cNvPr id="5" name="Picture 4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9250" y="3778250"/>
                <a:ext cx="8191500" cy="723900"/>
              </a:xfrm>
              <a:prstGeom prst="rect">
                <a:avLst/>
              </a:prstGeom>
            </p:spPr>
          </p:pic>
          <p:pic>
            <p:nvPicPr>
              <p:cNvPr id="11" name="Picture 2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4800" y="4025900"/>
                <a:ext cx="1219200" cy="476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67588" name="Picture 4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01643" y="4178300"/>
              <a:ext cx="161925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4" name="组合 13"/>
          <p:cNvGrpSpPr/>
          <p:nvPr/>
        </p:nvGrpSpPr>
        <p:grpSpPr>
          <a:xfrm>
            <a:off x="924254" y="6083968"/>
            <a:ext cx="7061200" cy="705518"/>
            <a:chOff x="924254" y="6083968"/>
            <a:chExt cx="7061200" cy="705518"/>
          </a:xfrm>
        </p:grpSpPr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254" y="6083968"/>
              <a:ext cx="7061200" cy="558800"/>
            </a:xfrm>
            <a:prstGeom prst="rect">
              <a:avLst/>
            </a:prstGeom>
          </p:spPr>
        </p:pic>
        <p:pic>
          <p:nvPicPr>
            <p:cNvPr id="67590" name="Picture 6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0075" y="6579936"/>
              <a:ext cx="161925" cy="209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7591" name="Picture 7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5620" y="6165304"/>
              <a:ext cx="257175" cy="4146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8547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39"/>
            <a:ext cx="8425474" cy="5636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169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8640"/>
            <a:ext cx="8130236" cy="561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492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6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42436"/>
            <a:ext cx="8028384" cy="5360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514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8285"/>
            <a:ext cx="8595386" cy="4770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78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63" y="438150"/>
            <a:ext cx="8546902" cy="290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07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9" y="0"/>
            <a:ext cx="9086850" cy="316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301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0"/>
            <a:ext cx="9058275" cy="306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451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8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995"/>
            <a:ext cx="9077325" cy="512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2811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86" y="0"/>
            <a:ext cx="8679341" cy="5187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30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40" y="-233"/>
            <a:ext cx="8378899" cy="6026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36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of caution!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291787"/>
            <a:ext cx="8229600" cy="3647152"/>
          </a:xfrm>
        </p:spPr>
        <p:txBody>
          <a:bodyPr/>
          <a:lstStyle/>
          <a:p>
            <a:r>
              <a:rPr lang="en-US" dirty="0" smtClean="0"/>
              <a:t>Conditional independence is often violated</a:t>
            </a:r>
          </a:p>
          <a:p>
            <a:endParaRPr lang="en-US" dirty="0"/>
          </a:p>
          <a:p>
            <a:r>
              <a:rPr lang="en-US" dirty="0" smtClean="0"/>
              <a:t>We don’t need the estimated posteriors to be correct, only need:</a:t>
            </a:r>
          </a:p>
          <a:p>
            <a:endParaRPr lang="en-US" dirty="0"/>
          </a:p>
          <a:p>
            <a:r>
              <a:rPr lang="en-US" dirty="0" smtClean="0"/>
              <a:t>Usually, posteriors are close to 0 or 1 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2025650"/>
            <a:ext cx="6002238" cy="439188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84200" y="3690023"/>
            <a:ext cx="8236272" cy="418080"/>
            <a:chOff x="584200" y="3690023"/>
            <a:chExt cx="8236272" cy="418080"/>
          </a:xfrm>
        </p:grpSpPr>
        <p:grpSp>
          <p:nvGrpSpPr>
            <p:cNvPr id="6" name="组合 5"/>
            <p:cNvGrpSpPr/>
            <p:nvPr/>
          </p:nvGrpSpPr>
          <p:grpSpPr>
            <a:xfrm>
              <a:off x="584200" y="3690023"/>
              <a:ext cx="8236272" cy="418080"/>
              <a:chOff x="584200" y="3690023"/>
              <a:chExt cx="8236272" cy="418080"/>
            </a:xfrm>
          </p:grpSpPr>
          <p:pic>
            <p:nvPicPr>
              <p:cNvPr id="5" name="Picture 4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4200" y="3711081"/>
                <a:ext cx="8236272" cy="397022"/>
              </a:xfrm>
              <a:prstGeom prst="rect">
                <a:avLst/>
              </a:prstGeom>
            </p:spPr>
          </p:pic>
          <p:pic>
            <p:nvPicPr>
              <p:cNvPr id="68610" name="Picture 2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56829" y="3690023"/>
                <a:ext cx="239473" cy="3970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68611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7704" y="3711081"/>
              <a:ext cx="495301" cy="327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8612" name="Picture 4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4804" y="3888534"/>
              <a:ext cx="342900" cy="219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8983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9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965"/>
            <a:ext cx="8441382" cy="6119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086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" y="260648"/>
            <a:ext cx="7791450" cy="521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158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26" y="188640"/>
            <a:ext cx="7810500" cy="564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228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38" y="134144"/>
            <a:ext cx="7781925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081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3" y="188640"/>
            <a:ext cx="7762875" cy="561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3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88" y="188640"/>
            <a:ext cx="7743825" cy="530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445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16632"/>
            <a:ext cx="7810500" cy="545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023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348" y="188640"/>
            <a:ext cx="7772400" cy="561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5420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51" y="260648"/>
            <a:ext cx="7486650" cy="515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49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62" y="116632"/>
            <a:ext cx="7629525" cy="534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308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of caution! (2)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96560" y="1291787"/>
                <a:ext cx="8229600" cy="299364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We may not observe training data with the target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altLang="zh-CN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, having attribute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. Then: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r>
                  <a:rPr lang="en-US" dirty="0" smtClean="0"/>
                  <a:t>To overcome this: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6560" y="1291787"/>
                <a:ext cx="8229600" cy="2993640"/>
              </a:xfrm>
              <a:blipFill rotWithShape="1">
                <a:blip r:embed="rId2"/>
                <a:stretch>
                  <a:fillRect l="-1630" t="-2648" b="-24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3079670"/>
            <a:ext cx="3772863" cy="508949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706" y="2484637"/>
            <a:ext cx="2188964" cy="507749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200" y="5022850"/>
            <a:ext cx="3606800" cy="647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43200" y="4285427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rgbClr val="008657"/>
                </a:solidFill>
              </a:rPr>
              <a:t>nc</a:t>
            </a:r>
            <a:r>
              <a:rPr lang="en-US" sz="1400" dirty="0">
                <a:solidFill>
                  <a:srgbClr val="008657"/>
                </a:solidFill>
              </a:rPr>
              <a:t> is the number of examples where v = </a:t>
            </a:r>
            <a:r>
              <a:rPr lang="en-US" sz="1400" dirty="0" err="1">
                <a:solidFill>
                  <a:srgbClr val="008657"/>
                </a:solidFill>
              </a:rPr>
              <a:t>v_j</a:t>
            </a:r>
            <a:r>
              <a:rPr lang="en-US" sz="1400" dirty="0">
                <a:solidFill>
                  <a:srgbClr val="008657"/>
                </a:solidFill>
              </a:rPr>
              <a:t> and x = </a:t>
            </a:r>
            <a:r>
              <a:rPr lang="en-US" sz="1400" dirty="0" err="1">
                <a:solidFill>
                  <a:srgbClr val="008657"/>
                </a:solidFill>
              </a:rPr>
              <a:t>x_i</a:t>
            </a:r>
            <a:endParaRPr lang="en-US" sz="1400" dirty="0">
              <a:solidFill>
                <a:srgbClr val="008657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05550" y="4217274"/>
            <a:ext cx="20447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657"/>
                </a:solidFill>
              </a:rPr>
              <a:t>m is  weight given to prior (</a:t>
            </a:r>
            <a:r>
              <a:rPr lang="en-US" sz="1400" dirty="0" err="1">
                <a:solidFill>
                  <a:srgbClr val="008657"/>
                </a:solidFill>
              </a:rPr>
              <a:t>e.g</a:t>
            </a:r>
            <a:r>
              <a:rPr lang="en-US" sz="1400" dirty="0">
                <a:solidFill>
                  <a:srgbClr val="008657"/>
                </a:solidFill>
              </a:rPr>
              <a:t>, no. of virtual examples)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305550" y="5076588"/>
            <a:ext cx="2126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657"/>
                </a:solidFill>
              </a:rPr>
              <a:t>p is the prior estimate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16670" y="5911376"/>
            <a:ext cx="3215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657"/>
                </a:solidFill>
              </a:rPr>
              <a:t>n is total number of training examples where v=</a:t>
            </a:r>
            <a:r>
              <a:rPr lang="en-US" sz="1400" dirty="0" err="1">
                <a:solidFill>
                  <a:srgbClr val="008657"/>
                </a:solidFill>
              </a:rPr>
              <a:t>v_j</a:t>
            </a:r>
            <a:endParaRPr lang="en-US" sz="1400" dirty="0">
              <a:solidFill>
                <a:srgbClr val="0086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17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8640"/>
            <a:ext cx="77343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0514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4552"/>
            <a:ext cx="7896225" cy="584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700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2" y="188640"/>
            <a:ext cx="7839075" cy="578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8223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97" y="116632"/>
            <a:ext cx="7905750" cy="535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739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576" y="2276872"/>
            <a:ext cx="7772400" cy="1539607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An Alternative View of EM 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63527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6632"/>
            <a:ext cx="8568952" cy="6103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806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96" y="231800"/>
            <a:ext cx="8867775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888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20464" y="22325"/>
            <a:ext cx="8311976" cy="5998964"/>
            <a:chOff x="220464" y="22324"/>
            <a:chExt cx="8686800" cy="6238875"/>
          </a:xfrm>
        </p:grpSpPr>
        <p:pic>
          <p:nvPicPr>
            <p:cNvPr id="4198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0464" y="22324"/>
              <a:ext cx="8686800" cy="6238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98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304" y="22324"/>
              <a:ext cx="3114296" cy="5816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286" y="6238276"/>
            <a:ext cx="3841761" cy="384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39552" y="6238276"/>
            <a:ext cx="622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Tips: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012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23850" y="188640"/>
            <a:ext cx="8496300" cy="5610225"/>
            <a:chOff x="323850" y="188640"/>
            <a:chExt cx="8496300" cy="5610225"/>
          </a:xfrm>
        </p:grpSpPr>
        <p:pic>
          <p:nvPicPr>
            <p:cNvPr id="4301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850" y="188640"/>
              <a:ext cx="8496300" cy="561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850" y="204075"/>
              <a:ext cx="3114296" cy="5816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7759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6632"/>
            <a:ext cx="8558162" cy="6094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144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88" y="990600"/>
            <a:ext cx="8277225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413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" y="188640"/>
            <a:ext cx="870585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894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075" y="21828"/>
            <a:ext cx="8924925" cy="602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904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2" y="116632"/>
            <a:ext cx="8829675" cy="634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389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8" y="938213"/>
            <a:ext cx="9039225" cy="4981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01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" y="1362075"/>
            <a:ext cx="7791450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946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95639"/>
            <a:ext cx="7538218" cy="5624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729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356</Words>
  <Application>Microsoft Office PowerPoint</Application>
  <PresentationFormat>全屏显示(4:3)</PresentationFormat>
  <Paragraphs>46</Paragraphs>
  <Slides>62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62</vt:i4>
      </vt:variant>
    </vt:vector>
  </HeadingPairs>
  <TitlesOfParts>
    <vt:vector size="63" baseType="lpstr">
      <vt:lpstr>Office 主题​​</vt:lpstr>
      <vt:lpstr>Classification</vt:lpstr>
      <vt:lpstr>Bayes Rule</vt:lpstr>
      <vt:lpstr>Naïve Bayes Classifier</vt:lpstr>
      <vt:lpstr>Notes of caution! (1)</vt:lpstr>
      <vt:lpstr>Notes of caution! (2)</vt:lpstr>
      <vt:lpstr>PowerPoint 演示文稿</vt:lpstr>
      <vt:lpstr>PowerPoint 演示文稿</vt:lpstr>
      <vt:lpstr>PowerPoint 演示文稿</vt:lpstr>
      <vt:lpstr>PowerPoint 演示文稿</vt:lpstr>
      <vt:lpstr>Clustering</vt:lpstr>
      <vt:lpstr>PowerPoint 演示文稿</vt:lpstr>
      <vt:lpstr>PowerPoint 演示文稿</vt:lpstr>
      <vt:lpstr>Hierarchical Clustering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Density-based Clustering</vt:lpstr>
      <vt:lpstr>PowerPoint 演示文稿</vt:lpstr>
      <vt:lpstr>PowerPoint 演示文稿</vt:lpstr>
      <vt:lpstr>PowerPoint 演示文稿</vt:lpstr>
      <vt:lpstr>PowerPoint 演示文稿</vt:lpstr>
      <vt:lpstr>DBSCAN Algorithm </vt:lpstr>
      <vt:lpstr>Mixture Models and the EM Algorithm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An Alternative View of EM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匿名用户</dc:creator>
  <cp:lastModifiedBy>匿名用户</cp:lastModifiedBy>
  <cp:revision>20</cp:revision>
  <dcterms:created xsi:type="dcterms:W3CDTF">2019-01-02T05:29:15Z</dcterms:created>
  <dcterms:modified xsi:type="dcterms:W3CDTF">2019-01-02T06:18:14Z</dcterms:modified>
</cp:coreProperties>
</file>

<file path=docProps/thumbnail.jpeg>
</file>